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68" r:id="rId3"/>
    <p:sldId id="403" r:id="rId4"/>
    <p:sldId id="323" r:id="rId5"/>
    <p:sldId id="324" r:id="rId6"/>
    <p:sldId id="325" r:id="rId7"/>
    <p:sldId id="326" r:id="rId8"/>
    <p:sldId id="328" r:id="rId9"/>
    <p:sldId id="382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9"/>
    <p:restoredTop sz="94697"/>
  </p:normalViewPr>
  <p:slideViewPr>
    <p:cSldViewPr snapToGrid="0">
      <p:cViewPr varScale="1">
        <p:scale>
          <a:sx n="104" d="100"/>
          <a:sy n="104" d="100"/>
        </p:scale>
        <p:origin x="23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D78887-32AD-9C8A-8B24-4BD578CAF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8813E07-49DD-277D-3F08-57D4027E85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E3D36C-692C-1761-F96B-21DF9A6E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CD2C-8782-2747-B3DF-E3EF94848200}" type="datetimeFigureOut">
              <a:rPr lang="de-DE" smtClean="0"/>
              <a:t>23.07.24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A43F7B-0F26-D934-FB17-B50C8F001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861A93-28CF-46CA-AE0C-017A8C7ED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A21A-112A-F84C-8DA6-293B3DF52A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2372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25D6AE-4EA2-490A-4933-B167A345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516E6B6-B593-696F-83D6-7FB09FA878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46E8E8-A8B1-8CBD-E333-FD1290AE6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CD2C-8782-2747-B3DF-E3EF94848200}" type="datetimeFigureOut">
              <a:rPr lang="de-DE" smtClean="0"/>
              <a:t>23.07.24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46FBDC-0809-26EF-A98A-B31B27252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9A42B1-E9A0-8094-0A5F-7774A0814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A21A-112A-F84C-8DA6-293B3DF52A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980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CA21D2D-0BFA-C18F-C792-D1F94C7A2D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F8DF259-4F96-7CC8-9BC9-93C944474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FC1B51-9C95-2605-B421-297BE315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CD2C-8782-2747-B3DF-E3EF94848200}" type="datetimeFigureOut">
              <a:rPr lang="de-DE" smtClean="0"/>
              <a:t>23.07.24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45E3A4-3040-F804-B45A-8F47E0499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683F61-AAE3-C44F-8F18-4A58345AE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A21A-112A-F84C-8DA6-293B3DF52A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9154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B3D8DF-7823-3D4C-75DD-2D9A84EB6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DE2B83-4C96-A705-B625-14BBC0C17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A9E5A3-2494-B876-6E2F-95DA47796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CD2C-8782-2747-B3DF-E3EF94848200}" type="datetimeFigureOut">
              <a:rPr lang="de-DE" smtClean="0"/>
              <a:t>23.07.24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BD476C-54A4-8309-4D54-742D1BAB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4FBD6E-0CFF-02F8-9D2C-7C5C0F4C8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A21A-112A-F84C-8DA6-293B3DF52A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242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DA196E-C6D0-0091-524E-44E795F6D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604BDE-A1CD-EEE5-B05B-B831238E6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86704A-9C57-624D-53C9-B9E2E8355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CD2C-8782-2747-B3DF-E3EF94848200}" type="datetimeFigureOut">
              <a:rPr lang="de-DE" smtClean="0"/>
              <a:t>23.07.24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05FA96-14AD-30D0-56CC-178F0D63C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9F77D8-EEB7-2CBF-8831-6B1F92474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A21A-112A-F84C-8DA6-293B3DF52A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3855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F53715-6678-7658-11B4-378046DAF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045E3-BF48-F02E-6EFE-024DF2128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2CBBD-0AAE-21E6-A6F2-42EBB60BB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B20340-7707-4285-BB1C-734930F98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CD2C-8782-2747-B3DF-E3EF94848200}" type="datetimeFigureOut">
              <a:rPr lang="de-DE" smtClean="0"/>
              <a:t>23.07.24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FC0ADC-81C1-0B2E-A3C6-F45F8ED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B2A7E8E-16A3-A04E-FD14-01B313BB1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A21A-112A-F84C-8DA6-293B3DF52A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3492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E019F3-9DAC-FB8B-60CD-82D7B4C96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2FCBB4-6D78-BD07-0ED0-59911E406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83E720-D148-8A42-10EF-9CA6CE0EB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63B75C-BDED-7D63-664A-A8352E1360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8411449-6BD9-99EB-01D1-EDF5AFFCA8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22953F-CAAC-470B-6186-8C654D7CE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CD2C-8782-2747-B3DF-E3EF94848200}" type="datetimeFigureOut">
              <a:rPr lang="de-DE" smtClean="0"/>
              <a:t>23.07.24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0A0D5E-06F7-AFBB-4931-6FFF8860F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AC6ABE4-94CB-8B42-A0E2-41389E0D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A21A-112A-F84C-8DA6-293B3DF52A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9535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CF58D-32D7-0BB0-4C03-93156F678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1372BB4-6BCE-1AD3-4D94-D03F7D14E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CD2C-8782-2747-B3DF-E3EF94848200}" type="datetimeFigureOut">
              <a:rPr lang="de-DE" smtClean="0"/>
              <a:t>23.07.24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236BE8-04FD-9865-002F-711E276B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0C1ED9-C775-197B-39CD-D5BFB4322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A21A-112A-F84C-8DA6-293B3DF52A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73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E11F370-8714-6AAA-095A-5BEC95A59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CD2C-8782-2747-B3DF-E3EF94848200}" type="datetimeFigureOut">
              <a:rPr lang="de-DE" smtClean="0"/>
              <a:t>23.07.24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2B28D0C-2611-63E5-18DC-7947697B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6567FD-B9A6-092D-1203-3D3607411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A21A-112A-F84C-8DA6-293B3DF52A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139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6BA58-609B-9F64-1DFA-C92CC96F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7304E9-F9F2-B89A-5585-3B1A0BF74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97D6CFA-21F2-22E2-52E9-501F915CA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360CDC-70A6-7A0B-1181-5C3E39794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CD2C-8782-2747-B3DF-E3EF94848200}" type="datetimeFigureOut">
              <a:rPr lang="de-DE" smtClean="0"/>
              <a:t>23.07.24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F23A3A6-7247-B323-E5A9-A731023D5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F2098F-0124-186D-4802-53934C2E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A21A-112A-F84C-8DA6-293B3DF52A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589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928C5E-9EA8-900C-AB73-65A535494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9C07A80-8A44-18FB-FF64-083A05CAAD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CFCBCD9-2477-C60D-139E-502424529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2AB99D-8EF8-3EDF-6555-F6CC48CBE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CD2C-8782-2747-B3DF-E3EF94848200}" type="datetimeFigureOut">
              <a:rPr lang="de-DE" smtClean="0"/>
              <a:t>23.07.24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79FC8CF-7A12-463F-D6A7-B4905528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D8B45F-307F-7A33-2A4D-EA882B3D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A21A-112A-F84C-8DA6-293B3DF52A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537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CADA63D-6248-7421-51BF-DD2F30589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13F9EDC-E548-54AE-AD1A-CD2888D9C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C4448E-354D-B499-84D5-FA66C59FE7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DCD2C-8782-2747-B3DF-E3EF94848200}" type="datetimeFigureOut">
              <a:rPr lang="de-DE" smtClean="0"/>
              <a:t>23.07.24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84E89C-528E-7C65-75B2-D8427D06C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73185B-C2AB-526B-A6A0-2B3A1920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4A21A-112A-F84C-8DA6-293B3DF52A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716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gwyddion.net/download.php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33E1C5BE-0606-97A8-AC82-B0AA591EF15E}"/>
              </a:ext>
            </a:extLst>
          </p:cNvPr>
          <p:cNvSpPr txBox="1"/>
          <p:nvPr/>
        </p:nvSpPr>
        <p:spPr>
          <a:xfrm>
            <a:off x="762001" y="657917"/>
            <a:ext cx="6145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B0F0"/>
                </a:solidFill>
              </a:rPr>
              <a:t>Download Gwyddion: </a:t>
            </a:r>
            <a:r>
              <a:rPr lang="de-DE" dirty="0">
                <a:solidFill>
                  <a:srgbClr val="00B0F0"/>
                </a:solidFill>
                <a:hlinkClick r:id="rId2"/>
              </a:rPr>
              <a:t>http://gwyddion.net/download.php</a:t>
            </a:r>
            <a:endParaRPr lang="de-DE" dirty="0">
              <a:solidFill>
                <a:srgbClr val="00B0F0"/>
              </a:solidFill>
            </a:endParaRPr>
          </a:p>
          <a:p>
            <a:endParaRPr lang="de-DE" dirty="0">
              <a:solidFill>
                <a:srgbClr val="00B0F0"/>
              </a:solidFill>
            </a:endParaRPr>
          </a:p>
        </p:txBody>
      </p:sp>
      <p:pic>
        <p:nvPicPr>
          <p:cNvPr id="6" name="Grafik 5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6229D513-592C-2564-C6F2-0DF5EA818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297" y="1592833"/>
            <a:ext cx="1200254" cy="446223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481C0DE-F7B8-5A44-C789-32E7BF993B26}"/>
              </a:ext>
            </a:extLst>
          </p:cNvPr>
          <p:cNvSpPr txBox="1"/>
          <p:nvPr/>
        </p:nvSpPr>
        <p:spPr>
          <a:xfrm>
            <a:off x="762001" y="0"/>
            <a:ext cx="9118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Installation und Öffnen einer Messwertdatei</a:t>
            </a:r>
          </a:p>
        </p:txBody>
      </p:sp>
      <p:sp>
        <p:nvSpPr>
          <p:cNvPr id="2" name="Pfeil nach rechts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4EA6360-B46D-1C20-1792-1DABAD6C85E5}"/>
              </a:ext>
            </a:extLst>
          </p:cNvPr>
          <p:cNvSpPr/>
          <p:nvPr/>
        </p:nvSpPr>
        <p:spPr>
          <a:xfrm flipH="1">
            <a:off x="9407708" y="6343453"/>
            <a:ext cx="577118" cy="47166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feil nach recht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115DAF-3E8D-3E28-5668-958F2BCE78BA}"/>
              </a:ext>
            </a:extLst>
          </p:cNvPr>
          <p:cNvSpPr/>
          <p:nvPr/>
        </p:nvSpPr>
        <p:spPr>
          <a:xfrm>
            <a:off x="11084794" y="6343453"/>
            <a:ext cx="577118" cy="47166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953ABA1-C3A9-A2D3-C064-3F9A03258618}"/>
              </a:ext>
            </a:extLst>
          </p:cNvPr>
          <p:cNvSpPr txBox="1"/>
          <p:nvPr/>
        </p:nvSpPr>
        <p:spPr>
          <a:xfrm>
            <a:off x="4051893" y="1178396"/>
            <a:ext cx="2044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B02F2C"/>
              </a:buClr>
              <a:buFont typeface="Symbol" pitchFamily="2" charset="2"/>
              <a:buChar char="-"/>
            </a:pPr>
            <a:r>
              <a:rPr lang="de-DE" dirty="0"/>
              <a:t>Datei </a:t>
            </a:r>
            <a:r>
              <a:rPr lang="de-DE" dirty="0">
                <a:sym typeface="Wingdings" pitchFamily="2" charset="2"/>
              </a:rPr>
              <a:t> Öffnen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55657F9-0C17-75E1-979D-002B3FBCEA16}"/>
              </a:ext>
            </a:extLst>
          </p:cNvPr>
          <p:cNvSpPr txBox="1"/>
          <p:nvPr/>
        </p:nvSpPr>
        <p:spPr>
          <a:xfrm>
            <a:off x="7366593" y="703230"/>
            <a:ext cx="3314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B02F2C"/>
              </a:buClr>
              <a:buFont typeface="Symbol" pitchFamily="2" charset="2"/>
              <a:buChar char="-"/>
            </a:pPr>
            <a:r>
              <a:rPr lang="de-DE" dirty="0">
                <a:sym typeface="Wingdings" pitchFamily="2" charset="2"/>
              </a:rPr>
              <a:t>Probenbild in neuem Fenster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CD469C9-7D65-BB39-FE02-CC837C34C2BF}"/>
              </a:ext>
            </a:extLst>
          </p:cNvPr>
          <p:cNvSpPr txBox="1"/>
          <p:nvPr/>
        </p:nvSpPr>
        <p:spPr>
          <a:xfrm>
            <a:off x="762001" y="1223501"/>
            <a:ext cx="32898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B02F2C"/>
              </a:buClr>
            </a:pPr>
            <a:r>
              <a:rPr lang="de-DE" dirty="0"/>
              <a:t>Für die Auswertung der Probenbilder müssen diese zunächst kurz aufgearbeitet werden. Dazu ändert man zunächst die Darstellungsfarbe, skaliert das Probenbild und entfernt mögliche Verkippungen.</a:t>
            </a:r>
            <a:endParaRPr lang="de-DE" dirty="0">
              <a:sym typeface="Wingdings" pitchFamily="2" charset="2"/>
            </a:endParaRPr>
          </a:p>
        </p:txBody>
      </p:sp>
      <p:pic>
        <p:nvPicPr>
          <p:cNvPr id="12" name="Grafik 11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F088F5FD-01FB-DF58-74B0-E7F1EF156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465" y="1270320"/>
            <a:ext cx="3830329" cy="446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48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E2A64EFC-6373-B2B8-0D83-291EA8328FEA}"/>
              </a:ext>
            </a:extLst>
          </p:cNvPr>
          <p:cNvSpPr txBox="1"/>
          <p:nvPr/>
        </p:nvSpPr>
        <p:spPr>
          <a:xfrm>
            <a:off x="762001" y="0"/>
            <a:ext cx="8309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Aufbereitung Messwerte – Farbänderung, Nullwertskalierung</a:t>
            </a:r>
          </a:p>
        </p:txBody>
      </p:sp>
      <p:sp>
        <p:nvSpPr>
          <p:cNvPr id="2" name="Pfeil nach rechts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E8A4495-E722-1E29-2A5A-990A704C23A4}"/>
              </a:ext>
            </a:extLst>
          </p:cNvPr>
          <p:cNvSpPr/>
          <p:nvPr/>
        </p:nvSpPr>
        <p:spPr>
          <a:xfrm flipH="1">
            <a:off x="9407708" y="6343453"/>
            <a:ext cx="577118" cy="47166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 nach recht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C99989C-8D9A-1F5C-34A0-B3A9A420C890}"/>
              </a:ext>
            </a:extLst>
          </p:cNvPr>
          <p:cNvSpPr/>
          <p:nvPr/>
        </p:nvSpPr>
        <p:spPr>
          <a:xfrm>
            <a:off x="11084794" y="6343453"/>
            <a:ext cx="577118" cy="47166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0214EB3-2D1D-DA3F-2481-8E354F03F2D9}"/>
              </a:ext>
            </a:extLst>
          </p:cNvPr>
          <p:cNvSpPr txBox="1"/>
          <p:nvPr/>
        </p:nvSpPr>
        <p:spPr>
          <a:xfrm>
            <a:off x="6906305" y="588210"/>
            <a:ext cx="41784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B02F2C"/>
              </a:buClr>
              <a:buFont typeface="Symbol" pitchFamily="2" charset="2"/>
              <a:buChar char="-"/>
            </a:pPr>
            <a:r>
              <a:rPr lang="de-DE" dirty="0"/>
              <a:t>Nullwertskalierung: rot markiertes Tool im rechten Bild auswählen, um Minimalwert als Nullwert zu setzen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F041FB5-5CDA-B6C1-408C-D690DFE91477}"/>
              </a:ext>
            </a:extLst>
          </p:cNvPr>
          <p:cNvSpPr txBox="1"/>
          <p:nvPr/>
        </p:nvSpPr>
        <p:spPr>
          <a:xfrm>
            <a:off x="762001" y="535207"/>
            <a:ext cx="33147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B02F2C"/>
              </a:buClr>
              <a:buFont typeface="Symbol" pitchFamily="2" charset="2"/>
              <a:buChar char="-"/>
            </a:pPr>
            <a:r>
              <a:rPr lang="de-DE" dirty="0"/>
              <a:t>Änderung Farbverlauf: Rechtsklick neben Farbskala</a:t>
            </a:r>
          </a:p>
          <a:p>
            <a:pPr marL="285750" indent="-285750">
              <a:buClr>
                <a:srgbClr val="B02F2C"/>
              </a:buClr>
              <a:buFont typeface="Symbol" pitchFamily="2" charset="2"/>
              <a:buChar char="-"/>
            </a:pPr>
            <a:r>
              <a:rPr lang="de-DE" dirty="0"/>
              <a:t>Empfehlung: </a:t>
            </a:r>
            <a:r>
              <a:rPr lang="de-DE" dirty="0" err="1"/>
              <a:t>gwyddion.net</a:t>
            </a:r>
            <a:endParaRPr lang="de-DE" dirty="0"/>
          </a:p>
        </p:txBody>
      </p:sp>
      <p:pic>
        <p:nvPicPr>
          <p:cNvPr id="7" name="Grafik 6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E1A31088-D791-C932-D315-481D7195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638" y="1532079"/>
            <a:ext cx="4014809" cy="4683944"/>
          </a:xfrm>
          <a:prstGeom prst="rect">
            <a:avLst/>
          </a:prstGeom>
        </p:spPr>
      </p:pic>
      <p:pic>
        <p:nvPicPr>
          <p:cNvPr id="11" name="Grafik 10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25CA3F3F-86B8-2D56-3C79-F24A37683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554" y="1558549"/>
            <a:ext cx="3958689" cy="4683945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64B9658A-6A29-618B-9A2C-71F92A949CA3}"/>
              </a:ext>
            </a:extLst>
          </p:cNvPr>
          <p:cNvSpPr/>
          <p:nvPr/>
        </p:nvSpPr>
        <p:spPr>
          <a:xfrm>
            <a:off x="9903920" y="3528011"/>
            <a:ext cx="278295" cy="2827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086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807BD5B3-A65B-7C88-9ED5-83DD70C43A2E}"/>
              </a:ext>
            </a:extLst>
          </p:cNvPr>
          <p:cNvSpPr txBox="1"/>
          <p:nvPr/>
        </p:nvSpPr>
        <p:spPr>
          <a:xfrm>
            <a:off x="762001" y="0"/>
            <a:ext cx="8090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Aufbereitung Messwerte - Verkippung entfernen </a:t>
            </a:r>
          </a:p>
        </p:txBody>
      </p:sp>
      <p:sp>
        <p:nvSpPr>
          <p:cNvPr id="2" name="Pfeil nach rechts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E2EBB70-44FF-8F45-B3FD-A261199F90D7}"/>
              </a:ext>
            </a:extLst>
          </p:cNvPr>
          <p:cNvSpPr/>
          <p:nvPr/>
        </p:nvSpPr>
        <p:spPr>
          <a:xfrm flipH="1">
            <a:off x="9407708" y="6343453"/>
            <a:ext cx="577118" cy="47166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 nach recht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144BC48-3751-7575-4964-E4F851C265EF}"/>
              </a:ext>
            </a:extLst>
          </p:cNvPr>
          <p:cNvSpPr/>
          <p:nvPr/>
        </p:nvSpPr>
        <p:spPr>
          <a:xfrm>
            <a:off x="11084794" y="6343453"/>
            <a:ext cx="577118" cy="47166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1DA4FD7-271B-5550-13BB-78228BAA7AD1}"/>
              </a:ext>
            </a:extLst>
          </p:cNvPr>
          <p:cNvSpPr txBox="1"/>
          <p:nvPr/>
        </p:nvSpPr>
        <p:spPr>
          <a:xfrm>
            <a:off x="762001" y="666444"/>
            <a:ext cx="5808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B02F2C"/>
              </a:buClr>
              <a:buFont typeface="Symbol" pitchFamily="2" charset="2"/>
              <a:buChar char="-"/>
            </a:pPr>
            <a:r>
              <a:rPr lang="de-DE" dirty="0">
                <a:sym typeface="Wingdings" pitchFamily="2" charset="2"/>
              </a:rPr>
              <a:t>rot markierte Fläche: Entfernen der Verkippung im Bild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B126757-8CCD-AF7A-762B-38F3DB2B9DFC}"/>
              </a:ext>
            </a:extLst>
          </p:cNvPr>
          <p:cNvSpPr txBox="1"/>
          <p:nvPr/>
        </p:nvSpPr>
        <p:spPr>
          <a:xfrm>
            <a:off x="2944935" y="5881894"/>
            <a:ext cx="97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vorher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99BC8E-F6A3-EB3D-77D8-BB213DF1EB88}"/>
              </a:ext>
            </a:extLst>
          </p:cNvPr>
          <p:cNvSpPr txBox="1"/>
          <p:nvPr/>
        </p:nvSpPr>
        <p:spPr>
          <a:xfrm>
            <a:off x="8617429" y="5861292"/>
            <a:ext cx="107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nachher</a:t>
            </a:r>
          </a:p>
        </p:txBody>
      </p:sp>
      <p:pic>
        <p:nvPicPr>
          <p:cNvPr id="11" name="Grafik 10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A538DB76-6D3C-DD1B-B1D3-363CE2A57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96" y="1248647"/>
            <a:ext cx="4972072" cy="4612645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B3A1AB1-D87B-84C3-47E1-A954E0C4CC56}"/>
              </a:ext>
            </a:extLst>
          </p:cNvPr>
          <p:cNvSpPr/>
          <p:nvPr/>
        </p:nvSpPr>
        <p:spPr>
          <a:xfrm>
            <a:off x="4675322" y="3239147"/>
            <a:ext cx="227308" cy="227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657BBAB9-0491-E698-1FD1-53EA077CA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250" y="1248647"/>
            <a:ext cx="3915269" cy="461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19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A6872B17-9EAB-43C0-48FC-23F7C9263DB5}"/>
              </a:ext>
            </a:extLst>
          </p:cNvPr>
          <p:cNvSpPr txBox="1"/>
          <p:nvPr/>
        </p:nvSpPr>
        <p:spPr>
          <a:xfrm>
            <a:off x="762001" y="0"/>
            <a:ext cx="7828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Aufbereitung Messwerte - Abstandsmessung zweier Punkte</a:t>
            </a:r>
          </a:p>
        </p:txBody>
      </p:sp>
      <p:sp>
        <p:nvSpPr>
          <p:cNvPr id="2" name="Pfeil nach rechts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ADBFA8B-2109-7ECA-8F39-742A7B7DC6DE}"/>
              </a:ext>
            </a:extLst>
          </p:cNvPr>
          <p:cNvSpPr/>
          <p:nvPr/>
        </p:nvSpPr>
        <p:spPr>
          <a:xfrm flipH="1">
            <a:off x="9407708" y="6343453"/>
            <a:ext cx="577118" cy="47166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 nach recht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7FAE4F6-84FA-5200-3F76-241419A2D08F}"/>
              </a:ext>
            </a:extLst>
          </p:cNvPr>
          <p:cNvSpPr/>
          <p:nvPr/>
        </p:nvSpPr>
        <p:spPr>
          <a:xfrm>
            <a:off x="11084794" y="6343453"/>
            <a:ext cx="577118" cy="47166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4F50718-BE4E-44F2-8FF4-42842D797BBA}"/>
              </a:ext>
            </a:extLst>
          </p:cNvPr>
          <p:cNvSpPr txBox="1"/>
          <p:nvPr/>
        </p:nvSpPr>
        <p:spPr>
          <a:xfrm>
            <a:off x="522266" y="794997"/>
            <a:ext cx="5048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B02F2C"/>
              </a:buClr>
              <a:buFont typeface="Symbol" pitchFamily="2" charset="2"/>
              <a:buChar char="-"/>
            </a:pPr>
            <a:r>
              <a:rPr lang="de-DE" dirty="0"/>
              <a:t>Abstandsmessung: rot markiertes Tool </a:t>
            </a:r>
            <a:r>
              <a:rPr lang="de-DE" dirty="0">
                <a:sym typeface="Wingdings" pitchFamily="2" charset="2"/>
              </a:rPr>
              <a:t> zum Linie auswählen Maus in Probenbild drücken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B8D254-D13E-78DF-60E0-6123A458ABFA}"/>
              </a:ext>
            </a:extLst>
          </p:cNvPr>
          <p:cNvSpPr txBox="1"/>
          <p:nvPr/>
        </p:nvSpPr>
        <p:spPr>
          <a:xfrm>
            <a:off x="6621563" y="647487"/>
            <a:ext cx="55704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B02F2C"/>
              </a:buClr>
              <a:buFont typeface="Symbol" pitchFamily="2" charset="2"/>
              <a:buChar char="-"/>
            </a:pPr>
            <a:r>
              <a:rPr lang="de-DE" dirty="0">
                <a:sym typeface="Wingdings" pitchFamily="2" charset="2"/>
              </a:rPr>
              <a:t>neu geöffnetes Fenster: Parameter der Abstandsmessung, wobei das rot markierte R der Abstand des Start- und Endpunktes der Linie ist</a:t>
            </a:r>
            <a:endParaRPr lang="de-DE" dirty="0"/>
          </a:p>
        </p:txBody>
      </p:sp>
      <p:pic>
        <p:nvPicPr>
          <p:cNvPr id="10" name="Grafik 9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D5B2F4F7-3A46-F684-42BA-9C2651A6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1417643"/>
            <a:ext cx="4261379" cy="478633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830BF5E8-B20A-737D-8A2B-488DE838EEAA}"/>
              </a:ext>
            </a:extLst>
          </p:cNvPr>
          <p:cNvSpPr/>
          <p:nvPr/>
        </p:nvSpPr>
        <p:spPr>
          <a:xfrm>
            <a:off x="3766316" y="4796033"/>
            <a:ext cx="286070" cy="2503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13F61BC1-04FB-4A35-E218-A6A71015F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865" y="1570817"/>
            <a:ext cx="3981305" cy="463315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A0A5D7B-1DDB-95CB-CF10-C724E388A978}"/>
              </a:ext>
            </a:extLst>
          </p:cNvPr>
          <p:cNvSpPr/>
          <p:nvPr/>
        </p:nvSpPr>
        <p:spPr>
          <a:xfrm>
            <a:off x="8907972" y="3908322"/>
            <a:ext cx="354015" cy="324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566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4D2E2913-2580-AEDA-2D3F-FD7395341CD8}"/>
              </a:ext>
            </a:extLst>
          </p:cNvPr>
          <p:cNvSpPr txBox="1"/>
          <p:nvPr/>
        </p:nvSpPr>
        <p:spPr>
          <a:xfrm>
            <a:off x="762001" y="0"/>
            <a:ext cx="10429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Auswerten der Messwerte - Erstellen des Höhenprofils zwischen zwei Punkten</a:t>
            </a:r>
          </a:p>
        </p:txBody>
      </p:sp>
      <p:sp>
        <p:nvSpPr>
          <p:cNvPr id="2" name="Pfeil nach rechts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856CC09-4870-86F0-87EF-F14637D1541F}"/>
              </a:ext>
            </a:extLst>
          </p:cNvPr>
          <p:cNvSpPr/>
          <p:nvPr/>
        </p:nvSpPr>
        <p:spPr>
          <a:xfrm flipH="1">
            <a:off x="9407708" y="6343453"/>
            <a:ext cx="577118" cy="47166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 nach recht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1917710-718A-27A0-4448-4E7BFC1661F4}"/>
              </a:ext>
            </a:extLst>
          </p:cNvPr>
          <p:cNvSpPr/>
          <p:nvPr/>
        </p:nvSpPr>
        <p:spPr>
          <a:xfrm>
            <a:off x="11084794" y="6343453"/>
            <a:ext cx="577118" cy="47166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EE2E571-D709-FE27-820E-332D2D2ECAAF}"/>
              </a:ext>
            </a:extLst>
          </p:cNvPr>
          <p:cNvSpPr txBox="1"/>
          <p:nvPr/>
        </p:nvSpPr>
        <p:spPr>
          <a:xfrm>
            <a:off x="5707125" y="1343168"/>
            <a:ext cx="59547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B02F2C"/>
              </a:buClr>
              <a:buFont typeface="Symbol" pitchFamily="2" charset="2"/>
              <a:buChar char="-"/>
            </a:pPr>
            <a:r>
              <a:rPr lang="de-DE" dirty="0">
                <a:sym typeface="Wingdings" pitchFamily="2" charset="2"/>
              </a:rPr>
              <a:t>neu geöffnetes Fenster: Höhenprofil</a:t>
            </a:r>
          </a:p>
          <a:p>
            <a:pPr marL="285750" indent="-285750">
              <a:buClr>
                <a:srgbClr val="B02F2C"/>
              </a:buClr>
              <a:buFont typeface="Symbol" pitchFamily="2" charset="2"/>
              <a:buChar char="-"/>
            </a:pPr>
            <a:r>
              <a:rPr lang="de-DE" dirty="0">
                <a:sym typeface="Wingdings" pitchFamily="2" charset="2"/>
              </a:rPr>
              <a:t>weitere Analyse: „Anwenden“ in neuem Fenster drücken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D1D9415-74E4-14B2-0CD3-A89CDDD16393}"/>
              </a:ext>
            </a:extLst>
          </p:cNvPr>
          <p:cNvSpPr txBox="1"/>
          <p:nvPr/>
        </p:nvSpPr>
        <p:spPr>
          <a:xfrm>
            <a:off x="269342" y="627831"/>
            <a:ext cx="45860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B02F2C"/>
              </a:buClr>
              <a:buFont typeface="Symbol" pitchFamily="2" charset="2"/>
              <a:buChar char="-"/>
            </a:pPr>
            <a:r>
              <a:rPr lang="de-DE" dirty="0">
                <a:sym typeface="Wingdings" pitchFamily="2" charset="2"/>
              </a:rPr>
              <a:t>Höhenprofil: rot markiertes Tool  öffnet neues Fenster  Maus in Probenbild gedrückt halten und Linie zeichnen</a:t>
            </a:r>
            <a:endParaRPr lang="de-DE" dirty="0"/>
          </a:p>
        </p:txBody>
      </p:sp>
      <p:pic>
        <p:nvPicPr>
          <p:cNvPr id="11" name="Grafik 10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E951F237-A607-A95D-408D-A8FC852F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85" y="1551161"/>
            <a:ext cx="4368648" cy="4555594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B640CE76-CA24-D814-AD59-60FD57DE0895}"/>
              </a:ext>
            </a:extLst>
          </p:cNvPr>
          <p:cNvSpPr/>
          <p:nvPr/>
        </p:nvSpPr>
        <p:spPr>
          <a:xfrm>
            <a:off x="3470883" y="4784157"/>
            <a:ext cx="284153" cy="297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CE1EFD00-038D-55EB-DD71-FE87496EF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135" y="1989499"/>
            <a:ext cx="5209659" cy="428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56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89EE3B89-7C67-51B1-F543-D61688D7C518}"/>
              </a:ext>
            </a:extLst>
          </p:cNvPr>
          <p:cNvSpPr txBox="1"/>
          <p:nvPr/>
        </p:nvSpPr>
        <p:spPr>
          <a:xfrm>
            <a:off x="762000" y="0"/>
            <a:ext cx="11429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Auswerten der Messwerte - Erstellen des Höhenprofils zwischen zwei Punkten</a:t>
            </a:r>
          </a:p>
        </p:txBody>
      </p:sp>
      <p:sp>
        <p:nvSpPr>
          <p:cNvPr id="2" name="Pfeil nach rechts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307790A-7168-36D0-E498-128548C25274}"/>
              </a:ext>
            </a:extLst>
          </p:cNvPr>
          <p:cNvSpPr/>
          <p:nvPr/>
        </p:nvSpPr>
        <p:spPr>
          <a:xfrm flipH="1">
            <a:off x="9407708" y="6343453"/>
            <a:ext cx="577118" cy="47166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 nach recht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3EF83B0-86FE-CC83-82D0-61E9C7E19280}"/>
              </a:ext>
            </a:extLst>
          </p:cNvPr>
          <p:cNvSpPr/>
          <p:nvPr/>
        </p:nvSpPr>
        <p:spPr>
          <a:xfrm>
            <a:off x="11084794" y="6343453"/>
            <a:ext cx="577118" cy="47166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FFC3A5C-49A6-77C9-4233-B19DBB12B992}"/>
              </a:ext>
            </a:extLst>
          </p:cNvPr>
          <p:cNvSpPr txBox="1"/>
          <p:nvPr/>
        </p:nvSpPr>
        <p:spPr>
          <a:xfrm>
            <a:off x="6770225" y="1438499"/>
            <a:ext cx="52749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B02F2C"/>
              </a:buClr>
              <a:buFont typeface="Symbol" pitchFamily="2" charset="2"/>
              <a:buChar char="-"/>
            </a:pPr>
            <a:r>
              <a:rPr lang="de-DE" dirty="0">
                <a:sym typeface="Wingdings" pitchFamily="2" charset="2"/>
              </a:rPr>
              <a:t>rot markierte Fläche: Abstand zwischen zwei oder mehr Punkten im Höhenprofil durch Drücken und Verschieben in neu geöffnetem Fenster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05B6102-37F4-10E9-CCB5-BC76D29E48CB}"/>
              </a:ext>
            </a:extLst>
          </p:cNvPr>
          <p:cNvSpPr txBox="1"/>
          <p:nvPr/>
        </p:nvSpPr>
        <p:spPr>
          <a:xfrm>
            <a:off x="538893" y="765736"/>
            <a:ext cx="5274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B02F2C"/>
              </a:buClr>
              <a:buFont typeface="Symbol" pitchFamily="2" charset="2"/>
              <a:buChar char="-"/>
            </a:pPr>
            <a:r>
              <a:rPr lang="de-DE" dirty="0">
                <a:sym typeface="Wingdings" pitchFamily="2" charset="2"/>
              </a:rPr>
              <a:t>„Anwenden“: Öffnen neues Fenster</a:t>
            </a:r>
            <a:endParaRPr lang="de-DE" dirty="0"/>
          </a:p>
        </p:txBody>
      </p:sp>
      <p:pic>
        <p:nvPicPr>
          <p:cNvPr id="9" name="Grafik 8" descr="Ein Bild, das Text, Software, Grafik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E922EC1F-8BE6-80D1-B5C3-46D26F105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67" y="1233455"/>
            <a:ext cx="5591692" cy="3860930"/>
          </a:xfrm>
          <a:prstGeom prst="rect">
            <a:avLst/>
          </a:prstGeom>
        </p:spPr>
      </p:pic>
      <p:pic>
        <p:nvPicPr>
          <p:cNvPr id="11" name="Grafik 10" descr="Ein Bild, das Text, Software, Diagramm, Grafiksoftware enthält.&#10;&#10;Automatisch generierte Beschreibung">
            <a:extLst>
              <a:ext uri="{FF2B5EF4-FFF2-40B4-BE49-F238E27FC236}">
                <a16:creationId xmlns:a16="http://schemas.microsoft.com/office/drawing/2014/main" id="{67B56E89-871F-2B9A-D605-DD44348EF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99" y="2361829"/>
            <a:ext cx="5446172" cy="3496046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AE5E81B2-A973-0B64-32C2-EAA8F3CA5691}"/>
              </a:ext>
            </a:extLst>
          </p:cNvPr>
          <p:cNvSpPr/>
          <p:nvPr/>
        </p:nvSpPr>
        <p:spPr>
          <a:xfrm>
            <a:off x="6872908" y="3673266"/>
            <a:ext cx="178580" cy="180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8361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43EE8873-B214-AD4C-0E56-FAD58018EF0B}"/>
              </a:ext>
            </a:extLst>
          </p:cNvPr>
          <p:cNvSpPr txBox="1"/>
          <p:nvPr/>
        </p:nvSpPr>
        <p:spPr>
          <a:xfrm>
            <a:off x="762001" y="0"/>
            <a:ext cx="9438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Auswerten der Messwerte - Bestimmen der Oberflächenrauigkeit</a:t>
            </a:r>
          </a:p>
        </p:txBody>
      </p:sp>
      <p:sp>
        <p:nvSpPr>
          <p:cNvPr id="2" name="Pfeil nach rechts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25E66FB-FAD5-740A-B9C0-CC1A8DBFBC39}"/>
              </a:ext>
            </a:extLst>
          </p:cNvPr>
          <p:cNvSpPr/>
          <p:nvPr/>
        </p:nvSpPr>
        <p:spPr>
          <a:xfrm flipH="1">
            <a:off x="9407708" y="6343453"/>
            <a:ext cx="577118" cy="47166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 nach recht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CAAE4E2-4622-392C-D048-F69034F6666D}"/>
              </a:ext>
            </a:extLst>
          </p:cNvPr>
          <p:cNvSpPr/>
          <p:nvPr/>
        </p:nvSpPr>
        <p:spPr>
          <a:xfrm>
            <a:off x="11084794" y="6343453"/>
            <a:ext cx="577118" cy="47166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98DC94A-26CF-AF33-33AF-FE20419FC067}"/>
              </a:ext>
            </a:extLst>
          </p:cNvPr>
          <p:cNvSpPr txBox="1"/>
          <p:nvPr/>
        </p:nvSpPr>
        <p:spPr>
          <a:xfrm>
            <a:off x="1062599" y="742185"/>
            <a:ext cx="45860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B02F2C"/>
              </a:buClr>
              <a:buFont typeface="Symbol" pitchFamily="2" charset="2"/>
              <a:buChar char="-"/>
            </a:pPr>
            <a:r>
              <a:rPr lang="de-DE" dirty="0">
                <a:sym typeface="Wingdings" pitchFamily="2" charset="2"/>
              </a:rPr>
              <a:t>Tool der statistischen Größen: Öffnen neues Fenster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A52F9-178C-687E-E3A7-9533697E8DD8}"/>
              </a:ext>
            </a:extLst>
          </p:cNvPr>
          <p:cNvSpPr txBox="1"/>
          <p:nvPr/>
        </p:nvSpPr>
        <p:spPr>
          <a:xfrm>
            <a:off x="5921326" y="1453595"/>
            <a:ext cx="54520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B02F2C"/>
              </a:buClr>
              <a:buFont typeface="Symbol" pitchFamily="2" charset="2"/>
              <a:buChar char="-"/>
            </a:pPr>
            <a:r>
              <a:rPr lang="de-DE" dirty="0">
                <a:sym typeface="Wingdings" pitchFamily="2" charset="2"/>
              </a:rPr>
              <a:t>in neuem Fenster: statistische Größen des gesamten Ausschnitts</a:t>
            </a:r>
          </a:p>
          <a:p>
            <a:pPr marL="285750" indent="-285750">
              <a:buClr>
                <a:srgbClr val="B02F2C"/>
              </a:buClr>
              <a:buFont typeface="Symbol" pitchFamily="2" charset="2"/>
              <a:buChar char="-"/>
            </a:pPr>
            <a:r>
              <a:rPr lang="de-DE" dirty="0">
                <a:sym typeface="Wingdings" pitchFamily="2" charset="2"/>
              </a:rPr>
              <a:t>Ausschnitt im Probenbild wählbar  statistische Größen des Abschnittes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F059532-6FFC-CFAA-6B3B-B9792E1BE9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89" t="26181" r="30392" b="21157"/>
          <a:stretch/>
        </p:blipFill>
        <p:spPr>
          <a:xfrm>
            <a:off x="1280313" y="1571065"/>
            <a:ext cx="3842754" cy="428426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56BC743-CE71-5868-1FDE-ABD728B45F70}"/>
              </a:ext>
            </a:extLst>
          </p:cNvPr>
          <p:cNvSpPr/>
          <p:nvPr/>
        </p:nvSpPr>
        <p:spPr>
          <a:xfrm>
            <a:off x="4160951" y="4861509"/>
            <a:ext cx="261257" cy="2721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E7370AA-317F-2515-33E1-32F9B7C9A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96" t="25665" r="4482" b="26095"/>
          <a:stretch/>
        </p:blipFill>
        <p:spPr>
          <a:xfrm>
            <a:off x="5935852" y="2723909"/>
            <a:ext cx="5452026" cy="313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45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807BD5B3-A65B-7C88-9ED5-83DD70C43A2E}"/>
              </a:ext>
            </a:extLst>
          </p:cNvPr>
          <p:cNvSpPr txBox="1"/>
          <p:nvPr/>
        </p:nvSpPr>
        <p:spPr>
          <a:xfrm>
            <a:off x="762001" y="0"/>
            <a:ext cx="11292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Auswerten der Messwerte - Dreidimensionale Darstellung der Oberflächentopografie</a:t>
            </a:r>
          </a:p>
        </p:txBody>
      </p:sp>
      <p:sp>
        <p:nvSpPr>
          <p:cNvPr id="2" name="Pfeil nach rechts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E2EBB70-44FF-8F45-B3FD-A261199F90D7}"/>
              </a:ext>
            </a:extLst>
          </p:cNvPr>
          <p:cNvSpPr/>
          <p:nvPr/>
        </p:nvSpPr>
        <p:spPr>
          <a:xfrm flipH="1">
            <a:off x="9407708" y="6343453"/>
            <a:ext cx="577118" cy="47166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 nach recht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144BC48-3751-7575-4964-E4F851C265EF}"/>
              </a:ext>
            </a:extLst>
          </p:cNvPr>
          <p:cNvSpPr/>
          <p:nvPr/>
        </p:nvSpPr>
        <p:spPr>
          <a:xfrm>
            <a:off x="11084794" y="6343453"/>
            <a:ext cx="577118" cy="47166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1DA4FD7-271B-5550-13BB-78228BAA7AD1}"/>
              </a:ext>
            </a:extLst>
          </p:cNvPr>
          <p:cNvSpPr txBox="1"/>
          <p:nvPr/>
        </p:nvSpPr>
        <p:spPr>
          <a:xfrm>
            <a:off x="762001" y="741276"/>
            <a:ext cx="45860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B02F2C"/>
              </a:buClr>
              <a:buFont typeface="Symbol" pitchFamily="2" charset="2"/>
              <a:buChar char="-"/>
            </a:pPr>
            <a:r>
              <a:rPr lang="de-DE" dirty="0">
                <a:sym typeface="Wingdings" pitchFamily="2" charset="2"/>
              </a:rPr>
              <a:t>3D-Ansicht Probe: rot markierte Schaltfläche</a:t>
            </a:r>
          </a:p>
          <a:p>
            <a:pPr marL="285750" indent="-285750">
              <a:buClr>
                <a:srgbClr val="B02F2C"/>
              </a:buClr>
              <a:buFont typeface="Symbol" pitchFamily="2" charset="2"/>
              <a:buChar char="-"/>
            </a:pPr>
            <a:r>
              <a:rPr lang="de-DE" dirty="0">
                <a:sym typeface="Wingdings" pitchFamily="2" charset="2"/>
              </a:rPr>
              <a:t>neues Fenster: Drehung der Probenansicht</a:t>
            </a:r>
          </a:p>
          <a:p>
            <a:pPr marL="285750" indent="-285750">
              <a:buClr>
                <a:srgbClr val="B02F2C"/>
              </a:buClr>
              <a:buFont typeface="Symbol" pitchFamily="2" charset="2"/>
              <a:buChar char="-"/>
            </a:pPr>
            <a:r>
              <a:rPr lang="de-DE" dirty="0">
                <a:sym typeface="Wingdings" pitchFamily="2" charset="2"/>
              </a:rPr>
              <a:t>blaues Tool: gedrückt halten und nach oben/unten  Strecken der Probe</a:t>
            </a:r>
            <a:endParaRPr lang="de-DE" dirty="0"/>
          </a:p>
        </p:txBody>
      </p:sp>
      <p:pic>
        <p:nvPicPr>
          <p:cNvPr id="8" name="Grafik 7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0522552B-C0A5-C658-2210-4A240AB77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812" y="741276"/>
            <a:ext cx="5374602" cy="528292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B3A1AB1-D87B-84C3-47E1-A954E0C4CC56}"/>
              </a:ext>
            </a:extLst>
          </p:cNvPr>
          <p:cNvSpPr/>
          <p:nvPr/>
        </p:nvSpPr>
        <p:spPr>
          <a:xfrm>
            <a:off x="10211192" y="2542260"/>
            <a:ext cx="311034" cy="282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616A0C4-5554-866B-5E78-0E931BA3E951}"/>
              </a:ext>
            </a:extLst>
          </p:cNvPr>
          <p:cNvSpPr/>
          <p:nvPr/>
        </p:nvSpPr>
        <p:spPr>
          <a:xfrm>
            <a:off x="9024547" y="4346713"/>
            <a:ext cx="295044" cy="30965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198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807BD5B3-A65B-7C88-9ED5-83DD70C43A2E}"/>
              </a:ext>
            </a:extLst>
          </p:cNvPr>
          <p:cNvSpPr txBox="1"/>
          <p:nvPr/>
        </p:nvSpPr>
        <p:spPr>
          <a:xfrm>
            <a:off x="762001" y="0"/>
            <a:ext cx="10899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Auswerten der Messwerte - Beschriftung und Export der aufbereiteten Probenbilder</a:t>
            </a:r>
          </a:p>
        </p:txBody>
      </p:sp>
      <p:sp>
        <p:nvSpPr>
          <p:cNvPr id="2" name="Pfeil nach rechts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FE50801-E681-D940-B984-066D4AAB1E1A}"/>
              </a:ext>
            </a:extLst>
          </p:cNvPr>
          <p:cNvSpPr/>
          <p:nvPr/>
        </p:nvSpPr>
        <p:spPr>
          <a:xfrm flipH="1">
            <a:off x="9407708" y="6343453"/>
            <a:ext cx="577118" cy="47166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feil nach recht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2655BFA-4137-83DF-811A-C1641679D2E7}"/>
              </a:ext>
            </a:extLst>
          </p:cNvPr>
          <p:cNvSpPr/>
          <p:nvPr/>
        </p:nvSpPr>
        <p:spPr>
          <a:xfrm>
            <a:off x="11084794" y="6343453"/>
            <a:ext cx="577118" cy="47166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83884A6-11EF-2354-6DD7-967DD04730DB}"/>
              </a:ext>
            </a:extLst>
          </p:cNvPr>
          <p:cNvSpPr txBox="1"/>
          <p:nvPr/>
        </p:nvSpPr>
        <p:spPr>
          <a:xfrm>
            <a:off x="576469" y="707799"/>
            <a:ext cx="5333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B02F2C"/>
              </a:buClr>
              <a:buFont typeface="Symbol" pitchFamily="2" charset="2"/>
              <a:buChar char="-"/>
            </a:pPr>
            <a:r>
              <a:rPr lang="de-DE" dirty="0">
                <a:sym typeface="Wingdings" pitchFamily="2" charset="2"/>
              </a:rPr>
              <a:t>Export: STRG + S</a:t>
            </a:r>
          </a:p>
          <a:p>
            <a:pPr marL="285750" indent="-285750">
              <a:buClr>
                <a:srgbClr val="B02F2C"/>
              </a:buClr>
              <a:buFont typeface="Symbol" pitchFamily="2" charset="2"/>
              <a:buChar char="-"/>
            </a:pPr>
            <a:r>
              <a:rPr lang="de-DE" dirty="0">
                <a:sym typeface="Wingdings" pitchFamily="2" charset="2"/>
              </a:rPr>
              <a:t>neues Fenster: rechts abzuspeicherndes Probenbild mit Beschriftung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F96391B-7935-E683-B490-838230B833F0}"/>
              </a:ext>
            </a:extLst>
          </p:cNvPr>
          <p:cNvSpPr txBox="1"/>
          <p:nvPr/>
        </p:nvSpPr>
        <p:spPr>
          <a:xfrm>
            <a:off x="6954478" y="1631129"/>
            <a:ext cx="45860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B02F2C"/>
              </a:buClr>
              <a:buFont typeface="Symbol" pitchFamily="2" charset="2"/>
              <a:buChar char="-"/>
            </a:pPr>
            <a:r>
              <a:rPr lang="de-DE" dirty="0">
                <a:sym typeface="Wingdings" pitchFamily="2" charset="2"/>
              </a:rPr>
              <a:t>„lateral </a:t>
            </a:r>
            <a:r>
              <a:rPr lang="de-DE" dirty="0" err="1">
                <a:sym typeface="Wingdings" pitchFamily="2" charset="2"/>
              </a:rPr>
              <a:t>scale</a:t>
            </a:r>
            <a:r>
              <a:rPr lang="de-DE" dirty="0">
                <a:sym typeface="Wingdings" pitchFamily="2" charset="2"/>
              </a:rPr>
              <a:t>“: Größe und Position des Abbildungsmaßstabs einstellbar</a:t>
            </a:r>
            <a:endParaRPr lang="de-DE" dirty="0"/>
          </a:p>
        </p:txBody>
      </p:sp>
      <p:pic>
        <p:nvPicPr>
          <p:cNvPr id="10" name="Grafik 9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308B5FC3-9510-3746-B157-277874E9E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96" y="1631129"/>
            <a:ext cx="5634680" cy="3516249"/>
          </a:xfrm>
          <a:prstGeom prst="rect">
            <a:avLst/>
          </a:prstGeom>
        </p:spPr>
      </p:pic>
      <p:pic>
        <p:nvPicPr>
          <p:cNvPr id="12" name="Grafik 11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C02EA3B7-54F5-F6FE-B530-F5D7035EA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73" y="2280029"/>
            <a:ext cx="5634681" cy="351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31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320</Words>
  <Application>Microsoft Macintosh PowerPoint</Application>
  <PresentationFormat>Breitbild</PresentationFormat>
  <Paragraphs>35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Symbol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Anselmi, Lukas</dc:creator>
  <cp:lastModifiedBy>Anselmi, Lukas</cp:lastModifiedBy>
  <cp:revision>1</cp:revision>
  <dcterms:created xsi:type="dcterms:W3CDTF">2024-07-23T08:16:35Z</dcterms:created>
  <dcterms:modified xsi:type="dcterms:W3CDTF">2024-07-23T08:23:52Z</dcterms:modified>
</cp:coreProperties>
</file>